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315" r:id="rId2"/>
    <p:sldId id="317" r:id="rId3"/>
    <p:sldId id="375" r:id="rId4"/>
    <p:sldId id="362" r:id="rId5"/>
    <p:sldId id="361" r:id="rId6"/>
    <p:sldId id="363" r:id="rId7"/>
    <p:sldId id="364" r:id="rId8"/>
    <p:sldId id="368" r:id="rId9"/>
    <p:sldId id="366" r:id="rId10"/>
    <p:sldId id="370" r:id="rId11"/>
    <p:sldId id="369" r:id="rId12"/>
    <p:sldId id="371" r:id="rId13"/>
    <p:sldId id="360" r:id="rId14"/>
    <p:sldId id="372" r:id="rId15"/>
    <p:sldId id="373" r:id="rId16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mported Author" initials="I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84970" autoAdjust="0"/>
  </p:normalViewPr>
  <p:slideViewPr>
    <p:cSldViewPr snapToGrid="0" snapToObjects="1">
      <p:cViewPr>
        <p:scale>
          <a:sx n="90" d="100"/>
          <a:sy n="90" d="100"/>
        </p:scale>
        <p:origin x="605" y="-25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3" name="Shape 8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02890282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rial"/>
      </a:defRPr>
    </a:lvl1pPr>
    <a:lvl2pPr indent="228600" latinLnBrk="0">
      <a:defRPr sz="1200">
        <a:latin typeface="+mn-lt"/>
        <a:ea typeface="+mn-ea"/>
        <a:cs typeface="+mn-cs"/>
        <a:sym typeface="Arial"/>
      </a:defRPr>
    </a:lvl2pPr>
    <a:lvl3pPr indent="457200" latinLnBrk="0">
      <a:defRPr sz="1200">
        <a:latin typeface="+mn-lt"/>
        <a:ea typeface="+mn-ea"/>
        <a:cs typeface="+mn-cs"/>
        <a:sym typeface="Arial"/>
      </a:defRPr>
    </a:lvl3pPr>
    <a:lvl4pPr indent="685800" latinLnBrk="0">
      <a:defRPr sz="1200">
        <a:latin typeface="+mn-lt"/>
        <a:ea typeface="+mn-ea"/>
        <a:cs typeface="+mn-cs"/>
        <a:sym typeface="Arial"/>
      </a:defRPr>
    </a:lvl4pPr>
    <a:lvl5pPr indent="914400" latinLnBrk="0">
      <a:defRPr sz="1200">
        <a:latin typeface="+mn-lt"/>
        <a:ea typeface="+mn-ea"/>
        <a:cs typeface="+mn-cs"/>
        <a:sym typeface="Arial"/>
      </a:defRPr>
    </a:lvl5pPr>
    <a:lvl6pPr indent="1143000" latinLnBrk="0">
      <a:defRPr sz="1200">
        <a:latin typeface="+mn-lt"/>
        <a:ea typeface="+mn-ea"/>
        <a:cs typeface="+mn-cs"/>
        <a:sym typeface="Arial"/>
      </a:defRPr>
    </a:lvl6pPr>
    <a:lvl7pPr indent="1371600" latinLnBrk="0">
      <a:defRPr sz="1200">
        <a:latin typeface="+mn-lt"/>
        <a:ea typeface="+mn-ea"/>
        <a:cs typeface="+mn-cs"/>
        <a:sym typeface="Arial"/>
      </a:defRPr>
    </a:lvl7pPr>
    <a:lvl8pPr indent="1600200" latinLnBrk="0">
      <a:defRPr sz="1200">
        <a:latin typeface="+mn-lt"/>
        <a:ea typeface="+mn-ea"/>
        <a:cs typeface="+mn-cs"/>
        <a:sym typeface="Arial"/>
      </a:defRPr>
    </a:lvl8pPr>
    <a:lvl9pPr indent="1828800" latinLnBrk="0">
      <a:defRPr sz="12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612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2515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r>
              <a:rPr lang="en-US" dirty="0" smtClean="0"/>
              <a:t>Trial 15 </a:t>
            </a: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058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328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0932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293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173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393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838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6874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1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511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26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39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46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xfrm>
            <a:off x="1143000" y="1122362"/>
            <a:ext cx="6858000" cy="2387601"/>
          </a:xfrm>
          <a:prstGeom prst="rect">
            <a:avLst/>
          </a:prstGeom>
        </p:spPr>
        <p:txBody>
          <a:bodyPr anchor="b"/>
          <a:lstStyle>
            <a:lvl1pPr algn="ctr">
              <a:defRPr sz="45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1143000" y="3602037"/>
            <a:ext cx="6858000" cy="1655763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marL="0" indent="342900" algn="ctr">
              <a:buClrTx/>
              <a:buSzTx/>
              <a:buFontTx/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marL="0" indent="685800" algn="ctr">
              <a:buClrTx/>
              <a:buSzTx/>
              <a:buFontTx/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0" indent="1028700" algn="ctr">
              <a:buClrTx/>
              <a:buSzTx/>
              <a:buFontTx/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0" indent="1371600" algn="ctr">
              <a:buClrTx/>
              <a:buSzTx/>
              <a:buFontTx/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hape 19"/>
          <p:cNvSpPr>
            <a:spLocks noGrp="1"/>
          </p:cNvSpPr>
          <p:nvPr>
            <p:ph type="sldNum" sz="quarter" idx="2"/>
          </p:nvPr>
        </p:nvSpPr>
        <p:spPr>
          <a:xfrm>
            <a:off x="8256726" y="6356351"/>
            <a:ext cx="258624" cy="269241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256726" y="6356351"/>
            <a:ext cx="258624" cy="269241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227329" y="987425"/>
            <a:ext cx="7886701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/>
          <p:nvPr/>
        </p:nvSpPr>
        <p:spPr>
          <a:xfrm>
            <a:off x="0" y="-1"/>
            <a:ext cx="9144000" cy="701042"/>
          </a:xfrm>
          <a:prstGeom prst="rect">
            <a:avLst/>
          </a:prstGeom>
          <a:solidFill>
            <a:srgbClr val="595959"/>
          </a:solidFill>
          <a:ln w="12700">
            <a:miter lim="400000"/>
          </a:ln>
          <a:effectLst>
            <a:outerShdw blurRad="50800" dist="38100" dir="5400000" rotWithShape="0">
              <a:srgbClr val="000000">
                <a:alpha val="40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ln w="95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90169" y="118745"/>
            <a:ext cx="7886701" cy="532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hape 5"/>
          <p:cNvSpPr/>
          <p:nvPr/>
        </p:nvSpPr>
        <p:spPr>
          <a:xfrm>
            <a:off x="0" y="6563359"/>
            <a:ext cx="9144000" cy="294641"/>
          </a:xfrm>
          <a:prstGeom prst="rect">
            <a:avLst/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n w="95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  <a:endParaRPr/>
          </a:p>
        </p:txBody>
      </p:sp>
      <p:sp>
        <p:nvSpPr>
          <p:cNvPr id="6" name="Shape 6"/>
          <p:cNvSpPr/>
          <p:nvPr/>
        </p:nvSpPr>
        <p:spPr>
          <a:xfrm>
            <a:off x="-1" y="6563359"/>
            <a:ext cx="152584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r>
              <a:t>Stanford University</a:t>
            </a:r>
          </a:p>
        </p:txBody>
      </p:sp>
      <p:sp>
        <p:nvSpPr>
          <p:cNvPr id="7" name="Shape 7"/>
          <p:cNvSpPr/>
          <p:nvPr/>
        </p:nvSpPr>
        <p:spPr>
          <a:xfrm>
            <a:off x="7543800" y="6563359"/>
            <a:ext cx="827321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r>
              <a:t>NASA ESI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xfrm>
            <a:off x="8702040" y="6558280"/>
            <a:ext cx="284372" cy="3073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9" name="image1.png" descr="https://upload.wikimedia.org/wikipedia/commons/thumb/e/e5/NASA_logo.svg/1237px-NASA_logo.svg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404028" y="81550"/>
            <a:ext cx="653613" cy="5410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image2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642350" y="5982968"/>
            <a:ext cx="384872" cy="464097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</p:sldLayoutIdLst>
  <p:transition spd="med"/>
  <p:txStyles>
    <p:titleStyle>
      <a:lvl1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1pPr>
      <a:lvl2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2pPr>
      <a:lvl3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3pPr>
      <a:lvl4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4pPr>
      <a:lvl5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5pPr>
      <a:lvl6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6pPr>
      <a:lvl7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7pPr>
      <a:lvl8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8pPr>
      <a:lvl9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9pPr>
    </p:titleStyle>
    <p:bodyStyle>
      <a:lvl1pPr marL="171450" marR="0" indent="-171450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1pPr>
      <a:lvl2pPr marL="514350" marR="0" indent="-171450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2pPr>
      <a:lvl3pPr marL="906235" marR="0" indent="-220435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3pPr>
      <a:lvl4pPr marL="1285875" marR="0" indent="-257175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4pPr>
      <a:lvl5pPr marL="1628775" marR="0" indent="-257175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5pPr>
      <a:lvl6pPr marL="1951892" marR="0" indent="-237392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6pPr>
      <a:lvl7pPr marL="2294792" marR="0" indent="-237392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7pPr>
      <a:lvl8pPr marL="2637692" marR="0" indent="-237392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8pPr>
      <a:lvl9pPr marL="2980592" marR="0" indent="-237392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4.png"/><Relationship Id="rId5" Type="http://schemas.openxmlformats.org/officeDocument/2006/relationships/image" Target="../media/image13.jp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199" y="2918535"/>
            <a:ext cx="7772400" cy="11430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latin typeface="Corbel" panose="020B0503020204020204" pitchFamily="34" charset="0"/>
              </a:rPr>
              <a:t>Control of an Active Wrist for a Gecko-Inspired Adhesive Gripper</a:t>
            </a:r>
          </a:p>
        </p:txBody>
      </p:sp>
      <p:sp>
        <p:nvSpPr>
          <p:cNvPr id="2" name="Rectangle 1"/>
          <p:cNvSpPr/>
          <p:nvPr/>
        </p:nvSpPr>
        <p:spPr>
          <a:xfrm>
            <a:off x="2072640" y="4512578"/>
            <a:ext cx="4937760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24078">
              <a:spcBef>
                <a:spcPts val="0"/>
              </a:spcBef>
              <a:defRPr sz="1820">
                <a:latin typeface="Corbel"/>
                <a:ea typeface="Corbel"/>
                <a:cs typeface="Corbel"/>
                <a:sym typeface="Corbel"/>
              </a:defRPr>
            </a:pPr>
            <a:r>
              <a:rPr lang="en-US" sz="1820" dirty="0" smtClean="0"/>
              <a:t>Negin </a:t>
            </a:r>
            <a:r>
              <a:rPr lang="en-US" sz="1820" dirty="0" err="1" smtClean="0"/>
              <a:t>Heravi</a:t>
            </a:r>
            <a:r>
              <a:rPr lang="en-US" sz="1820" dirty="0" smtClean="0"/>
              <a:t>, Matt Estrada </a:t>
            </a:r>
            <a:endParaRPr lang="en-US" sz="1820" dirty="0"/>
          </a:p>
          <a:p>
            <a:pPr algn="ctr" defTabSz="624078">
              <a:spcBef>
                <a:spcPts val="0"/>
              </a:spcBef>
              <a:defRPr sz="1274">
                <a:latin typeface="Corbel"/>
                <a:ea typeface="Corbel"/>
                <a:cs typeface="Corbel"/>
                <a:sym typeface="Corbel"/>
              </a:defRPr>
            </a:pPr>
            <a:r>
              <a:rPr lang="en-US" sz="1820" dirty="0"/>
              <a:t/>
            </a:r>
            <a:br>
              <a:rPr lang="en-US" sz="1820" dirty="0"/>
            </a:br>
            <a:r>
              <a:rPr lang="en-US" sz="1820" dirty="0" smtClean="0"/>
              <a:t>Stanford </a:t>
            </a:r>
            <a:r>
              <a:rPr lang="en-US" sz="1820" dirty="0"/>
              <a:t>University </a:t>
            </a:r>
          </a:p>
        </p:txBody>
      </p:sp>
      <p:sp>
        <p:nvSpPr>
          <p:cNvPr id="3" name="Rectangle 2"/>
          <p:cNvSpPr/>
          <p:nvPr/>
        </p:nvSpPr>
        <p:spPr>
          <a:xfrm>
            <a:off x="3837201" y="6004138"/>
            <a:ext cx="16642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September 26, 2017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age5.png"/>
          <p:cNvPicPr>
            <a:picLocks noChangeAspect="1"/>
          </p:cNvPicPr>
          <p:nvPr/>
        </p:nvPicPr>
        <p:blipFill>
          <a:blip r:embed="rId3">
            <a:extLst/>
          </a:blip>
          <a:srcRect l="33068" r="41780"/>
          <a:stretch>
            <a:fillRect/>
          </a:stretch>
        </p:blipFill>
        <p:spPr>
          <a:xfrm rot="5125265">
            <a:off x="6976494" y="535311"/>
            <a:ext cx="1488887" cy="253454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17401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Real Catch Scenario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95917" y="5765338"/>
            <a:ext cx="78165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80 % </a:t>
            </a:r>
            <a:r>
              <a:rPr lang="en-US" dirty="0" smtClean="0"/>
              <a:t>seems like a reasonable safety factor (this is very hand-wavy) more extensive study should be done</a:t>
            </a:r>
          </a:p>
          <a:p>
            <a:r>
              <a:rPr lang="en-US" dirty="0" smtClean="0"/>
              <a:t>to have a definite number.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r="7609"/>
          <a:stretch/>
        </p:blipFill>
        <p:spPr>
          <a:xfrm>
            <a:off x="558363" y="982893"/>
            <a:ext cx="789167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0303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Torque Data Match in Catching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2"/>
          <a:stretch/>
        </p:blipFill>
        <p:spPr>
          <a:xfrm>
            <a:off x="0" y="1208399"/>
            <a:ext cx="6768546" cy="5232952"/>
          </a:xfrm>
          <a:prstGeom prst="rect">
            <a:avLst/>
          </a:prstGeom>
        </p:spPr>
      </p:pic>
      <p:pic>
        <p:nvPicPr>
          <p:cNvPr id="16" name="trim.3947275F-A749-4802-A42C-06A25944FDB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22030" y="900326"/>
            <a:ext cx="2611802" cy="147165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590800" y="4106333"/>
            <a:ext cx="3479800" cy="50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90800" y="4157431"/>
            <a:ext cx="1139092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Controller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Off 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065867" y="4106333"/>
            <a:ext cx="245533" cy="5080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34414" y="4130543"/>
            <a:ext cx="1331453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Bistable</a:t>
            </a: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Collapse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" name="Straight Connector 12"/>
          <p:cNvCxnSpPr>
            <a:endCxn id="11" idx="1"/>
          </p:cNvCxnSpPr>
          <p:nvPr/>
        </p:nvCxnSpPr>
        <p:spPr>
          <a:xfrm flipV="1">
            <a:off x="1860777" y="4131733"/>
            <a:ext cx="205090" cy="9907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2590800" y="4139233"/>
            <a:ext cx="209481" cy="9157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95593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EOM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34887" y="1421296"/>
            <a:ext cx="1039706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To be added 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900047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/>
              <a:t>Impedance </a:t>
            </a:r>
            <a:r>
              <a:rPr lang="en-US" dirty="0" smtClean="0"/>
              <a:t>control- Extra slide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24" y="1341783"/>
            <a:ext cx="4250907" cy="39099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991" y="1723999"/>
            <a:ext cx="4193968" cy="314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4786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Extra slide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9" y="1132837"/>
            <a:ext cx="4744577" cy="35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078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Extra slides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0" y="928687"/>
            <a:ext cx="6667500" cy="50006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89" y="1135413"/>
            <a:ext cx="66675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9853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err="1" smtClean="0"/>
              <a:t>Dynamixel</a:t>
            </a:r>
            <a:r>
              <a:rPr lang="en-US" dirty="0" smtClean="0"/>
              <a:t> Current control – Set up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850129" y="654769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6719" y="6081202"/>
            <a:ext cx="81851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 </a:t>
            </a:r>
            <a:r>
              <a:rPr lang="en-US" sz="1600" dirty="0" err="1" smtClean="0"/>
              <a:t>Dynamixel</a:t>
            </a:r>
            <a:r>
              <a:rPr lang="en-US" sz="1600" dirty="0" smtClean="0"/>
              <a:t> is what In Won is using so it will port to </a:t>
            </a:r>
            <a:r>
              <a:rPr lang="en-US" sz="1600" dirty="0" err="1" smtClean="0"/>
              <a:t>Astrobee</a:t>
            </a:r>
            <a:r>
              <a:rPr lang="en-US" sz="1600" dirty="0" smtClean="0"/>
              <a:t> well. 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2" t="20775" r="20978" b="1467"/>
          <a:stretch/>
        </p:blipFill>
        <p:spPr>
          <a:xfrm>
            <a:off x="2530639" y="850505"/>
            <a:ext cx="3590098" cy="510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57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err="1" smtClean="0"/>
              <a:t>Dynamixel</a:t>
            </a:r>
            <a:r>
              <a:rPr lang="en-US" dirty="0" smtClean="0"/>
              <a:t> Current control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850129" y="654769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6719" y="6081202"/>
            <a:ext cx="81851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 There seems to be unexplained jumps in ATI data  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t="3479" r="6256" b="2609"/>
          <a:stretch/>
        </p:blipFill>
        <p:spPr>
          <a:xfrm>
            <a:off x="525502" y="891507"/>
            <a:ext cx="7547378" cy="514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8947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err="1" smtClean="0"/>
              <a:t>Dynamixel</a:t>
            </a:r>
            <a:r>
              <a:rPr lang="en-US" dirty="0" smtClean="0"/>
              <a:t> Current control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27329" y="987425"/>
            <a:ext cx="8185151" cy="4737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 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2" t="3177" r="5099" b="3624"/>
          <a:stretch/>
        </p:blipFill>
        <p:spPr>
          <a:xfrm>
            <a:off x="156032" y="1082773"/>
            <a:ext cx="8699943" cy="464439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26719" y="5891892"/>
            <a:ext cx="81851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 Despite the continuous commanded torque sensor data seems chunked.  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5111478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err="1" smtClean="0"/>
              <a:t>Dynamixel</a:t>
            </a:r>
            <a:r>
              <a:rPr lang="en-US" dirty="0" smtClean="0"/>
              <a:t> Current control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27329" y="987425"/>
            <a:ext cx="8185151" cy="4737514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27328" y="5799559"/>
            <a:ext cx="81851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</a:t>
            </a:r>
            <a:r>
              <a:rPr lang="en-US" sz="1600" dirty="0"/>
              <a:t> </a:t>
            </a:r>
            <a:r>
              <a:rPr lang="en-US" sz="1600" dirty="0" smtClean="0"/>
              <a:t>The jumps seem to be correlated to jumps in PWM data.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53" y="798934"/>
            <a:ext cx="66675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1130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PWM control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7328" y="5799559"/>
            <a:ext cx="818515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 To assess the source of the problem the motor was run in PWM control and similar problem 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   was observed ….. 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746" y="834963"/>
            <a:ext cx="6619461" cy="496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2167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err="1" smtClean="0"/>
              <a:t>Dynamixel</a:t>
            </a:r>
            <a:r>
              <a:rPr lang="en-US" dirty="0" smtClean="0"/>
              <a:t> Current control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27329" y="987425"/>
            <a:ext cx="8185151" cy="4737514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27328" y="5799559"/>
            <a:ext cx="818515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 Currently talking with the company to find the source of the problem 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* Maybe the motor is somehow getting stuck? 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53" y="798934"/>
            <a:ext cx="66675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4581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PD control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291" y="824377"/>
            <a:ext cx="7483189" cy="561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80182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Riding the Cone Test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7329" y="5920677"/>
            <a:ext cx="7886701" cy="4351338"/>
          </a:xfrm>
        </p:spPr>
        <p:txBody>
          <a:bodyPr/>
          <a:lstStyle/>
          <a:p>
            <a:r>
              <a:rPr lang="en-US" dirty="0" smtClean="0"/>
              <a:t>Object was moved around with hand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5"/>
          <a:stretch/>
        </p:blipFill>
        <p:spPr>
          <a:xfrm>
            <a:off x="90169" y="1071002"/>
            <a:ext cx="8517118" cy="449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955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10928</TotalTime>
  <Words>219</Words>
  <Application>Microsoft Office PowerPoint</Application>
  <PresentationFormat>On-screen Show (4:3)</PresentationFormat>
  <Paragraphs>104</Paragraphs>
  <Slides>15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Corbel</vt:lpstr>
      <vt:lpstr>Office Theme</vt:lpstr>
      <vt:lpstr>PowerPoint Presentation</vt:lpstr>
      <vt:lpstr>Dynamixel Current control – Set up </vt:lpstr>
      <vt:lpstr>Dynamixel Current control </vt:lpstr>
      <vt:lpstr>Dynamixel Current control </vt:lpstr>
      <vt:lpstr>Dynamixel Current control </vt:lpstr>
      <vt:lpstr>PWM control </vt:lpstr>
      <vt:lpstr>Dynamixel Current control </vt:lpstr>
      <vt:lpstr>PD control</vt:lpstr>
      <vt:lpstr>Riding the Cone Test </vt:lpstr>
      <vt:lpstr>Real Catch Scenario</vt:lpstr>
      <vt:lpstr>Torque Data Match in Catching</vt:lpstr>
      <vt:lpstr>EOM </vt:lpstr>
      <vt:lpstr>Impedance control- Extra slide </vt:lpstr>
      <vt:lpstr>Extra slide </vt:lpstr>
      <vt:lpstr>Extra slides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Negin Heravi</dc:creator>
  <cp:lastModifiedBy>Negin A Poorheravi</cp:lastModifiedBy>
  <cp:revision>139</cp:revision>
  <dcterms:modified xsi:type="dcterms:W3CDTF">2017-09-20T06:17:56Z</dcterms:modified>
</cp:coreProperties>
</file>